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70" r:id="rId3"/>
    <p:sldId id="272" r:id="rId4"/>
    <p:sldId id="274" r:id="rId5"/>
    <p:sldId id="277" r:id="rId6"/>
    <p:sldId id="260" r:id="rId7"/>
    <p:sldId id="261" r:id="rId8"/>
    <p:sldId id="262" r:id="rId9"/>
    <p:sldId id="263" r:id="rId10"/>
    <p:sldId id="266" r:id="rId11"/>
    <p:sldId id="278" r:id="rId12"/>
    <p:sldId id="273" r:id="rId13"/>
    <p:sldId id="268" r:id="rId14"/>
    <p:sldId id="275" r:id="rId15"/>
    <p:sldId id="25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0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8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2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8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8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A2CDDF-3154-46F9-80CC-DA7F00E3F4E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67F279-3DE2-44D3-9C38-88A8B883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8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DFCDAB-B01C-4ABB-94E6-BE7003305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76" y="1452282"/>
            <a:ext cx="8404427" cy="2598554"/>
          </a:xfrm>
        </p:spPr>
        <p:txBody>
          <a:bodyPr/>
          <a:lstStyle/>
          <a:p>
            <a:pPr algn="l"/>
            <a:r>
              <a:rPr lang="sr-Cyrl-RS" sz="2800" dirty="0" smtClean="0"/>
              <a:t>Факултет техничких наука у Чачку</a:t>
            </a:r>
            <a:br>
              <a:rPr lang="sr-Cyrl-RS" sz="2800" dirty="0" smtClean="0"/>
            </a:br>
            <a:r>
              <a:rPr lang="sr-Latn-RS" sz="4800" dirty="0" smtClean="0"/>
              <a:t>M</a:t>
            </a:r>
            <a:r>
              <a:rPr lang="sr-Cyrl-RS" sz="4800" dirty="0" smtClean="0"/>
              <a:t>ашинство </a:t>
            </a:r>
            <a:r>
              <a:rPr lang="sr-Cyrl-RS" sz="4800" dirty="0"/>
              <a:t>и инжењерска </a:t>
            </a:r>
            <a:r>
              <a:rPr lang="sr-Cyrl-RS" sz="4800" dirty="0" smtClean="0"/>
              <a:t>информатика</a:t>
            </a:r>
            <a:br>
              <a:rPr lang="sr-Cyrl-RS" sz="4800" dirty="0" smtClean="0"/>
            </a:br>
            <a:r>
              <a:rPr lang="sr-Cyrl-RS" sz="2800" dirty="0" smtClean="0">
                <a:solidFill>
                  <a:srgbClr val="FF0000"/>
                </a:solidFill>
              </a:rPr>
              <a:t>Основне струковне студије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0D7A4F-9BFB-4609-9CDB-B02C0118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63" y="1095655"/>
            <a:ext cx="1460549" cy="1522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/>
          <a:stretch/>
        </p:blipFill>
        <p:spPr>
          <a:xfrm>
            <a:off x="7342094" y="1095656"/>
            <a:ext cx="1417074" cy="15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Лабораторија за машинство</a:t>
            </a:r>
            <a:endParaRPr lang="en-US" dirty="0"/>
          </a:p>
        </p:txBody>
      </p:sp>
      <p:pic>
        <p:nvPicPr>
          <p:cNvPr id="5124" name="Picture 4" descr="Na VŠTSS u Čačku otvoren najsavremeniji računarski centar - PressLider.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3" y="2275678"/>
            <a:ext cx="3995796" cy="26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7861" t="23374" r="74097" b="35225"/>
          <a:stretch/>
        </p:blipFill>
        <p:spPr>
          <a:xfrm>
            <a:off x="5662822" y="2436490"/>
            <a:ext cx="3377987" cy="2325592"/>
          </a:xfrm>
          <a:prstGeom prst="rect">
            <a:avLst/>
          </a:prstGeom>
        </p:spPr>
      </p:pic>
      <p:pic>
        <p:nvPicPr>
          <p:cNvPr id="1026" name="Picture 2" descr="SolidWorks 2021: Design works get a solid makeover - The Financial Ex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22" y="4762082"/>
            <a:ext cx="3012765" cy="20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1"/>
          <a:stretch>
            <a:fillRect/>
          </a:stretch>
        </p:blipFill>
        <p:spPr bwMode="auto">
          <a:xfrm>
            <a:off x="1086176" y="1758796"/>
            <a:ext cx="3019978" cy="2610157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0" r="30930"/>
          <a:stretch>
            <a:fillRect/>
          </a:stretch>
        </p:blipFill>
        <p:spPr bwMode="auto">
          <a:xfrm>
            <a:off x="4106154" y="1923509"/>
            <a:ext cx="3168352" cy="2808312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1" r="1"/>
          <a:stretch>
            <a:fillRect/>
          </a:stretch>
        </p:blipFill>
        <p:spPr bwMode="auto">
          <a:xfrm>
            <a:off x="7516553" y="1801730"/>
            <a:ext cx="3298432" cy="2524291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32" y="4566683"/>
            <a:ext cx="8513972" cy="1981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2884" y="780707"/>
            <a:ext cx="8761413" cy="706964"/>
          </a:xfrm>
        </p:spPr>
        <p:txBody>
          <a:bodyPr/>
          <a:lstStyle/>
          <a:p>
            <a:pPr algn="ctr"/>
            <a:r>
              <a:rPr lang="sr-Cyrl-RS" dirty="0" smtClean="0"/>
              <a:t>Лабораторија за машинство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3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Едукативне посете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" b="1"/>
          <a:stretch/>
        </p:blipFill>
        <p:spPr>
          <a:xfrm>
            <a:off x="2904564" y="2384612"/>
            <a:ext cx="6042211" cy="3908612"/>
          </a:xfrm>
        </p:spPr>
      </p:pic>
    </p:spTree>
    <p:extLst>
      <p:ext uri="{BB962C8B-B14F-4D97-AF65-F5344CB8AC3E}">
        <p14:creationId xmlns:p14="http://schemas.microsoft.com/office/powerpoint/2010/main" val="11890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Стручна пракса и практична настава</a:t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2050" name="Picture 2" descr="ПАРТНЕРИ ИЗ ПРИВРЕДЕ&#10;Привредни субјекти са којима Школа има&#10;пословно-техничку сарадњу&#10;Компанија „Слобода’’ Чачак&#10;ФРА - „Ал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90622" y="2603500"/>
            <a:ext cx="5962138" cy="37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318" y="830233"/>
            <a:ext cx="8761413" cy="70696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Могућност </a:t>
            </a:r>
            <a:r>
              <a:rPr lang="ru-RU" dirty="0"/>
              <a:t>запослења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Могућност запослења у разним компанијама у </a:t>
            </a:r>
            <a:r>
              <a:rPr lang="sr-Cyrl-RS" b="1" dirty="0" smtClean="0"/>
              <a:t>земљи али у иностранству</a:t>
            </a:r>
            <a:r>
              <a:rPr lang="sr-Cyrl-RS" dirty="0" smtClean="0"/>
              <a:t> јер нудимо актуелна знања;</a:t>
            </a:r>
          </a:p>
          <a:p>
            <a:pPr algn="just"/>
            <a:r>
              <a:rPr lang="sr-Cyrl-RS" dirty="0" smtClean="0"/>
              <a:t>Могућност самосталог </a:t>
            </a:r>
            <a:r>
              <a:rPr lang="sr-Cyrl-RS" b="1" dirty="0" smtClean="0"/>
              <a:t>покретања сопствене производње </a:t>
            </a:r>
            <a:r>
              <a:rPr lang="sr-Cyrl-RS" dirty="0" smtClean="0"/>
              <a:t>(машинска обарда и програмирање </a:t>
            </a:r>
            <a:r>
              <a:rPr lang="sr-Latn-RS" dirty="0" smtClean="0"/>
              <a:t>CNC </a:t>
            </a:r>
            <a:r>
              <a:rPr lang="sr-Cyrl-RS" dirty="0" smtClean="0"/>
              <a:t>машина</a:t>
            </a:r>
            <a:r>
              <a:rPr lang="sr-Latn-RS" dirty="0" smtClean="0"/>
              <a:t>)</a:t>
            </a:r>
            <a:r>
              <a:rPr lang="sr-Cyrl-RS" dirty="0" smtClean="0"/>
              <a:t>;</a:t>
            </a:r>
          </a:p>
          <a:p>
            <a:pPr algn="just"/>
            <a:r>
              <a:rPr lang="sr-Cyrl-RS" b="1" dirty="0" smtClean="0"/>
              <a:t>Пружање услуга пројектовања и конуслтантских послова </a:t>
            </a:r>
            <a:r>
              <a:rPr lang="sr-Cyrl-RS" dirty="0" smtClean="0"/>
              <a:t>у области машинског инжењерства, индустријског инжењерства али и послова система менаџмета квалитетом и безбедности и здравља на раду кроз полагање стручних испита.</a:t>
            </a:r>
          </a:p>
          <a:p>
            <a:pPr algn="just"/>
            <a:r>
              <a:rPr lang="sr-Cyrl-RS" b="1" dirty="0" smtClean="0"/>
              <a:t>Пројектовање из вашег дома </a:t>
            </a:r>
            <a:r>
              <a:rPr lang="sr-Cyrl-RS" dirty="0" smtClean="0"/>
              <a:t>за разне домаће а и што да не за светске компаније.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3EEE-B9C8-43B6-BB37-76C5CCEA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Документа потребна за пријаву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94C2A5-8233-4B54-B796-7C1D3CB0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47459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ПРИЈЕМНИ </a:t>
            </a:r>
            <a:r>
              <a:rPr lang="ru-RU" b="1" dirty="0"/>
              <a:t>ИСПИТ: Кандидати полажу пријемни испит из МАТЕМАТИКЕ или ТЕСТА ЗНАЊА, по избору.</a:t>
            </a:r>
          </a:p>
          <a:p>
            <a:r>
              <a:rPr lang="ru-RU" b="1" dirty="0"/>
              <a:t>Збирку са задацима и питањима за полагање пријемног испита можете преузети  на сајту као и примери тестова за полагање пријемног испита из Математике  и  Тестa знања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dirty="0"/>
              <a:t>пријава на Конкурс (добија се на Факултету);</a:t>
            </a:r>
          </a:p>
          <a:p>
            <a:r>
              <a:rPr lang="ru-RU" dirty="0"/>
              <a:t>извод из матичне књиге рођених;</a:t>
            </a:r>
          </a:p>
          <a:p>
            <a:r>
              <a:rPr lang="ru-RU" dirty="0"/>
              <a:t>диплома и сведочанства свих разреда о завршеној средњој школи (донети оригинале на увид и неоверене фотокопије);</a:t>
            </a:r>
          </a:p>
          <a:p>
            <a:r>
              <a:rPr lang="ru-RU" dirty="0"/>
              <a:t>доказ о уплати накнаде за полагање пријемног испита;</a:t>
            </a:r>
          </a:p>
          <a:p>
            <a:r>
              <a:rPr lang="ru-RU" dirty="0"/>
              <a:t>лична карта.</a:t>
            </a:r>
          </a:p>
          <a:p>
            <a:r>
              <a:rPr lang="ru-RU" dirty="0"/>
              <a:t>Услови и начини уписа у прву годину студија уређени су одговарајућим општим актима.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159862-FB36-475B-A822-B3144DC25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447459"/>
            <a:ext cx="807717" cy="8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EC9FBD-55BA-449B-BE16-B120DECB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05" y="103103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400" dirty="0"/>
          </a:p>
          <a:p>
            <a:pPr marL="0" indent="0" algn="ctr">
              <a:buNone/>
            </a:pPr>
            <a:endParaRPr lang="sr-Cyrl-RS" sz="4400" dirty="0"/>
          </a:p>
          <a:p>
            <a:pPr marL="0" indent="0" algn="ctr">
              <a:buNone/>
            </a:pPr>
            <a:r>
              <a:rPr lang="sr-Cyrl-R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ХВАЛА НА ПАЖЊИ</a:t>
            </a:r>
          </a:p>
          <a:p>
            <a:pPr marL="0" indent="0" algn="ctr">
              <a:buNone/>
            </a:pPr>
            <a:r>
              <a:rPr lang="sr-Cyrl-RS" sz="4000" dirty="0" smtClean="0"/>
              <a:t> </a:t>
            </a:r>
            <a:r>
              <a:rPr lang="sr-Cyrl-R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Добро дошли!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FA5BA1-05EF-4175-9539-AD7ED3D3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04" y="2971422"/>
            <a:ext cx="1027953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ani studenti ponovo u Čačku? - Ozonpress :: internet por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 bwMode="auto">
          <a:xfrm>
            <a:off x="1771149" y="1317811"/>
            <a:ext cx="7390780" cy="50727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СТУДИЈСКИ ПРОГРАМ: МАШИНСТВО И ИНЖЕЊЕРСКА ИНФОРМАТИКА</a:t>
            </a:r>
            <a:br>
              <a:rPr lang="ru-RU" sz="3200" dirty="0"/>
            </a:br>
            <a:r>
              <a:rPr lang="sr-Cyrl-RS" sz="2500" dirty="0"/>
              <a:t>Основне струковне </a:t>
            </a:r>
            <a:r>
              <a:rPr lang="sr-Cyrl-RS" sz="2500" dirty="0" smtClean="0"/>
              <a:t>студије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501153"/>
            <a:ext cx="8596668" cy="354020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Clr>
                <a:srgbClr val="4F81BD"/>
              </a:buClr>
              <a:buNone/>
            </a:pPr>
            <a:r>
              <a:rPr lang="sr-Cyrl-R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Са поносом истичемо да </a:t>
            </a:r>
            <a:r>
              <a:rPr lang="sr-Cyrl-R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изучавање Машинског инжењерства </a:t>
            </a:r>
            <a:r>
              <a:rPr lang="sr-Cyrl-R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датира од 1960. године када је уписана прва генерација студената на машинском одсеку на Вишој техничкој школи у Чачку.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Модул 1: Инжењерска информатика </a:t>
            </a:r>
          </a:p>
          <a:p>
            <a:pPr marL="0" lvl="0" indent="0">
              <a:buClr>
                <a:srgbClr val="4F81BD"/>
              </a:buClr>
              <a:buNone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Модул 2: Производно машинство</a:t>
            </a:r>
          </a:p>
          <a:p>
            <a:pPr marL="0" lvl="0" indent="0">
              <a:buClr>
                <a:srgbClr val="4F81BD"/>
              </a:buClr>
              <a:buNone/>
            </a:pPr>
            <a:endParaRPr lang="ru-RU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ru-RU" sz="2000" b="1" dirty="0">
                <a:solidFill>
                  <a:srgbClr val="FF0000"/>
                </a:solidFill>
              </a:rPr>
              <a:t>Модерна знања на факултету са традицијом!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2326" y="3012858"/>
            <a:ext cx="2057400" cy="31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etnaest godina vise tehnicke sk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55509" y="4204450"/>
            <a:ext cx="3125317" cy="215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AC3B26-B741-49AA-852E-B8550EAD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Звање и могућност наставка школовања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CA188C-6D82-4968-AFDC-729885C5A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63" y="2384707"/>
            <a:ext cx="900454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ЗВАЊЕ КОЈЕ СТИЧЕТЕ НАКОН ЗАВРШЕНИХ СТУДИЈА </a:t>
            </a:r>
            <a:r>
              <a:rPr lang="ru-RU" dirty="0"/>
              <a:t>– </a:t>
            </a:r>
            <a:r>
              <a:rPr lang="sr-Cyrl-RS" b="1" dirty="0">
                <a:solidFill>
                  <a:srgbClr val="FF0000"/>
                </a:solidFill>
              </a:rPr>
              <a:t>Струковни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инжењер </a:t>
            </a:r>
            <a:r>
              <a:rPr lang="ru-RU" b="1" dirty="0" smtClean="0">
                <a:solidFill>
                  <a:srgbClr val="FF0000"/>
                </a:solidFill>
              </a:rPr>
              <a:t>машинства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 назнаком студијског модула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ТРАЈАЊЕ И ОБИМ СТУДИЈА</a:t>
            </a:r>
            <a:r>
              <a:rPr lang="ru-RU" dirty="0"/>
              <a:t> - </a:t>
            </a:r>
            <a:r>
              <a:rPr lang="ru-RU" b="1" dirty="0" smtClean="0">
                <a:solidFill>
                  <a:srgbClr val="FF0000"/>
                </a:solidFill>
              </a:rPr>
              <a:t>3 године (6 семестара)</a:t>
            </a:r>
            <a:r>
              <a:rPr lang="ru-RU" b="1" dirty="0" smtClean="0">
                <a:solidFill>
                  <a:schemeClr val="tx1"/>
                </a:solidFill>
              </a:rPr>
              <a:t>; </a:t>
            </a:r>
            <a:r>
              <a:rPr lang="ru-RU" dirty="0" smtClean="0"/>
              <a:t>180 </a:t>
            </a:r>
            <a:r>
              <a:rPr lang="ru-RU" dirty="0"/>
              <a:t>ЕСПБ; </a:t>
            </a:r>
          </a:p>
          <a:p>
            <a:r>
              <a:rPr lang="ru-RU" dirty="0"/>
              <a:t>35 </a:t>
            </a:r>
            <a:r>
              <a:rPr lang="ru-RU" dirty="0" smtClean="0"/>
              <a:t>испита</a:t>
            </a:r>
            <a:endParaRPr lang="ru-RU" dirty="0"/>
          </a:p>
          <a:p>
            <a:r>
              <a:rPr lang="ru-RU" b="1" dirty="0"/>
              <a:t>Могућност наставка на мастер струковним </a:t>
            </a:r>
            <a:r>
              <a:rPr lang="ru-RU" b="1" dirty="0" smtClean="0"/>
              <a:t>студијама (3+2) и полагање стручног испита из машинске струке (лиценца одговорни пројектант и одговорни извођач радова)</a:t>
            </a:r>
          </a:p>
          <a:p>
            <a:r>
              <a:rPr lang="ru-RU" b="1" dirty="0" smtClean="0"/>
              <a:t>БРОЈ </a:t>
            </a:r>
            <a:r>
              <a:rPr lang="ru-RU" b="1" dirty="0"/>
              <a:t>СЛОБОДНИХ МЕСТА </a:t>
            </a:r>
            <a:r>
              <a:rPr lang="ru-RU" dirty="0"/>
              <a:t>– </a:t>
            </a:r>
            <a:r>
              <a:rPr lang="sr-Latn-RS" b="1" dirty="0" smtClean="0">
                <a:solidFill>
                  <a:srgbClr val="FF0000"/>
                </a:solidFill>
              </a:rPr>
              <a:t>88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Наставници и сарадници са дугогодишњим искуством из привреде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Платформе за учење: </a:t>
            </a:r>
            <a:r>
              <a:rPr lang="sr-Latn-RS" b="1" dirty="0" smtClean="0">
                <a:solidFill>
                  <a:srgbClr val="FF0000"/>
                </a:solidFill>
              </a:rPr>
              <a:t>Teams</a:t>
            </a:r>
            <a:r>
              <a:rPr lang="sr-Latn-RS" b="1" dirty="0" smtClean="0">
                <a:solidFill>
                  <a:srgbClr val="FF0000"/>
                </a:solidFill>
              </a:rPr>
              <a:t>, Moodle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С обзиром на традицију изучавања машинског инжењерства обезбеђени су уџбеници и стучна литература за сваки </a:t>
            </a:r>
            <a:r>
              <a:rPr lang="sr-Cyrl-RS" b="1" dirty="0" smtClean="0">
                <a:solidFill>
                  <a:srgbClr val="FF0000"/>
                </a:solidFill>
              </a:rPr>
              <a:t>предмет</a:t>
            </a:r>
            <a:r>
              <a:rPr lang="sr-Cyrl-RS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137996-18D5-4F41-8AA2-DB3DD3BE9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24" y="2267869"/>
            <a:ext cx="1328520" cy="13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3395" y="748692"/>
            <a:ext cx="9629193" cy="914570"/>
          </a:xfrm>
        </p:spPr>
        <p:txBody>
          <a:bodyPr>
            <a:noAutofit/>
          </a:bodyPr>
          <a:lstStyle/>
          <a:p>
            <a:pPr algn="l"/>
            <a:r>
              <a:rPr lang="sr-Cyrl-R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Уџбеници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IMG_0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955" y="2397679"/>
            <a:ext cx="5779339" cy="433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601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14ECE-5F10-4501-9302-B6F8FFD5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93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/>
              <a:t>Основне информације о програму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289FAD-CB84-491D-9879-FD08EB3D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417" y="2430182"/>
            <a:ext cx="8596668" cy="3827929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400" dirty="0" smtClean="0"/>
              <a:t>Дефиницатрно занимање – готово сви студенти се запосле пре дипломирања – основна препорука за упис овог студијског програма</a:t>
            </a:r>
            <a:r>
              <a:rPr lang="sr-Latn-RS" sz="2400" dirty="0" smtClean="0"/>
              <a:t>.</a:t>
            </a:r>
            <a:endParaRPr lang="ru-RU" sz="2400" dirty="0" smtClean="0"/>
          </a:p>
          <a:p>
            <a:pPr algn="just"/>
            <a:r>
              <a:rPr lang="ru-RU" sz="2400" dirty="0" smtClean="0"/>
              <a:t>Студент</a:t>
            </a:r>
            <a:r>
              <a:rPr lang="sr-Cyrl-RS" sz="2400" dirty="0" smtClean="0"/>
              <a:t>и на овом одсеку</a:t>
            </a:r>
            <a:r>
              <a:rPr lang="ru-RU" sz="2400" dirty="0" smtClean="0"/>
              <a:t> стичу </a:t>
            </a:r>
            <a:r>
              <a:rPr lang="ru-RU" sz="2400" b="1" dirty="0" smtClean="0">
                <a:solidFill>
                  <a:srgbClr val="FF0000"/>
                </a:solidFill>
              </a:rPr>
              <a:t>знања из области машинског инжењерства и информатике</a:t>
            </a:r>
            <a:r>
              <a:rPr lang="ru-RU" sz="2400" dirty="0" smtClean="0"/>
              <a:t> </a:t>
            </a:r>
            <a:r>
              <a:rPr lang="ru-RU" sz="2400" dirty="0"/>
              <a:t>која </a:t>
            </a:r>
            <a:r>
              <a:rPr lang="ru-RU" sz="2400" dirty="0" smtClean="0"/>
              <a:t>могу </a:t>
            </a:r>
            <a:r>
              <a:rPr lang="ru-RU" sz="2400" dirty="0"/>
              <a:t>да </a:t>
            </a:r>
            <a:r>
              <a:rPr lang="ru-RU" sz="2400" dirty="0" smtClean="0"/>
              <a:t>употребе </a:t>
            </a:r>
            <a:r>
              <a:rPr lang="ru-RU" sz="2400" dirty="0"/>
              <a:t>у </a:t>
            </a:r>
            <a:r>
              <a:rPr lang="ru-RU" sz="2400" b="1" dirty="0"/>
              <a:t>производним делатностима</a:t>
            </a:r>
            <a:r>
              <a:rPr lang="ru-RU" sz="2400" dirty="0"/>
              <a:t>, превасходно где се врши </a:t>
            </a:r>
            <a:r>
              <a:rPr lang="ru-RU" sz="2400" b="1" dirty="0"/>
              <a:t>прерада и обрада метала </a:t>
            </a:r>
            <a:r>
              <a:rPr lang="ru-RU" sz="2400" dirty="0"/>
              <a:t>али и шире у оквиру других привредних </a:t>
            </a:r>
            <a:r>
              <a:rPr lang="ru-RU" sz="2400" dirty="0" smtClean="0"/>
              <a:t>грана.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П</a:t>
            </a:r>
            <a:r>
              <a:rPr lang="ru-RU" sz="2400" dirty="0" smtClean="0"/>
              <a:t>оред </a:t>
            </a:r>
            <a:r>
              <a:rPr lang="ru-RU" sz="2400" b="1" dirty="0">
                <a:solidFill>
                  <a:srgbClr val="FF0000"/>
                </a:solidFill>
              </a:rPr>
              <a:t>теоријска</a:t>
            </a:r>
            <a:r>
              <a:rPr lang="ru-RU" sz="2400" dirty="0"/>
              <a:t> </a:t>
            </a:r>
            <a:r>
              <a:rPr lang="ru-RU" sz="2400" dirty="0" smtClean="0"/>
              <a:t>знања акценат је стављен и на </a:t>
            </a:r>
            <a:r>
              <a:rPr lang="ru-RU" sz="2400" b="1" dirty="0" smtClean="0">
                <a:solidFill>
                  <a:srgbClr val="FF0000"/>
                </a:solidFill>
              </a:rPr>
              <a:t>практична </a:t>
            </a:r>
            <a:r>
              <a:rPr lang="ru-RU" sz="2400" b="1" dirty="0">
                <a:solidFill>
                  <a:srgbClr val="FF0000"/>
                </a:solidFill>
              </a:rPr>
              <a:t>знања </a:t>
            </a:r>
            <a:r>
              <a:rPr lang="ru-RU" sz="2400" dirty="0" smtClean="0"/>
              <a:t>што студентима </a:t>
            </a:r>
            <a:r>
              <a:rPr lang="ru-RU" sz="2400" dirty="0"/>
              <a:t>касније омогућава широки избор послова у подручју машинске индустрије али и у </a:t>
            </a:r>
            <a:r>
              <a:rPr lang="ru-RU" sz="2400" dirty="0" smtClean="0"/>
              <a:t>другим сродним индустријама (информационих технологија, итд.).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1EA03A-1164-4C41-9B17-03FAE4498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68" y="2734982"/>
            <a:ext cx="999565" cy="9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14ECE-5F10-4501-9302-B6F8FFD5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755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Компетенције инжењера модула </a:t>
            </a:r>
            <a:r>
              <a:rPr lang="ru-RU" dirty="0"/>
              <a:t>- </a:t>
            </a:r>
            <a:r>
              <a:rPr lang="ru-RU" dirty="0">
                <a:solidFill>
                  <a:srgbClr val="FF0000"/>
                </a:solidFill>
              </a:rPr>
              <a:t>Производно машинство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289FAD-CB84-491D-9879-FD08EB3D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88988"/>
            <a:ext cx="8596668" cy="45690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/>
              <a:t>Примена </a:t>
            </a:r>
            <a:r>
              <a:rPr lang="ru-RU" sz="1600" b="1" dirty="0"/>
              <a:t>рачунара у вођењу процеса и управљању производним системима</a:t>
            </a:r>
            <a:r>
              <a:rPr lang="ru-RU" sz="1600" dirty="0"/>
              <a:t>,</a:t>
            </a:r>
          </a:p>
          <a:p>
            <a:pPr algn="just"/>
            <a:r>
              <a:rPr lang="ru-RU" sz="1600" b="1" dirty="0" smtClean="0"/>
              <a:t>Пројектовање  помоћу </a:t>
            </a:r>
            <a:r>
              <a:rPr lang="ru-RU" sz="1600" b="1" dirty="0"/>
              <a:t>CAD /CAM </a:t>
            </a:r>
            <a:r>
              <a:rPr lang="ru-RU" sz="1600" b="1" dirty="0" smtClean="0"/>
              <a:t>система</a:t>
            </a:r>
            <a:r>
              <a:rPr lang="ru-RU" sz="1600" dirty="0"/>
              <a:t>,</a:t>
            </a:r>
          </a:p>
          <a:p>
            <a:pPr algn="just"/>
            <a:r>
              <a:rPr lang="ru-RU" sz="1600" b="1" dirty="0" smtClean="0"/>
              <a:t>Израда </a:t>
            </a:r>
            <a:r>
              <a:rPr lang="ru-RU" sz="1600" b="1" dirty="0"/>
              <a:t>и </a:t>
            </a:r>
            <a:r>
              <a:rPr lang="ru-RU" sz="1600" b="1" dirty="0" smtClean="0"/>
              <a:t>анализа конструктивне документације</a:t>
            </a:r>
            <a:r>
              <a:rPr lang="ru-RU" sz="1600" dirty="0"/>
              <a:t>,</a:t>
            </a:r>
          </a:p>
          <a:p>
            <a:pPr algn="just"/>
            <a:r>
              <a:rPr lang="ru-RU" sz="1600" b="1" dirty="0"/>
              <a:t>Пројектовања </a:t>
            </a:r>
            <a:r>
              <a:rPr lang="ru-RU" sz="1600" b="1" dirty="0" smtClean="0"/>
              <a:t>технолошких поступака</a:t>
            </a:r>
            <a:r>
              <a:rPr lang="ru-RU" sz="1600" dirty="0" smtClean="0"/>
              <a:t>,</a:t>
            </a:r>
            <a:endParaRPr lang="ru-RU" sz="1600" dirty="0"/>
          </a:p>
          <a:p>
            <a:pPr algn="just"/>
            <a:r>
              <a:rPr lang="ru-RU" sz="1600" b="1" dirty="0" smtClean="0"/>
              <a:t>Организација </a:t>
            </a:r>
            <a:r>
              <a:rPr lang="ru-RU" sz="1600" b="1" dirty="0"/>
              <a:t>рада </a:t>
            </a:r>
            <a:r>
              <a:rPr lang="ru-RU" sz="1600" dirty="0"/>
              <a:t>на изради машинских делова, као и склапања и монтаже машинских склопова и система,</a:t>
            </a:r>
          </a:p>
          <a:p>
            <a:pPr algn="just"/>
            <a:r>
              <a:rPr lang="ru-RU" sz="1600" b="1" dirty="0" smtClean="0"/>
              <a:t>Контрола </a:t>
            </a:r>
            <a:r>
              <a:rPr lang="ru-RU" sz="1600" b="1" dirty="0"/>
              <a:t>квалитета </a:t>
            </a:r>
            <a:r>
              <a:rPr lang="ru-RU" sz="1600" dirty="0" smtClean="0"/>
              <a:t>производа (методе и алати квалитета, инжењерска мерења, ИСО стандарди..</a:t>
            </a:r>
            <a:r>
              <a:rPr lang="sr-Latn-RS" sz="1600" dirty="0" smtClean="0"/>
              <a:t>.)</a:t>
            </a:r>
            <a:r>
              <a:rPr lang="ru-RU" sz="1600" dirty="0" smtClean="0"/>
              <a:t>,</a:t>
            </a:r>
            <a:endParaRPr lang="ru-RU" sz="1600" dirty="0"/>
          </a:p>
          <a:p>
            <a:pPr algn="just"/>
            <a:r>
              <a:rPr lang="ru-RU" sz="1600" b="1" dirty="0" smtClean="0"/>
              <a:t>Одржавање </a:t>
            </a:r>
            <a:r>
              <a:rPr lang="ru-RU" sz="1600" b="1" dirty="0"/>
              <a:t>машинских система </a:t>
            </a:r>
            <a:r>
              <a:rPr lang="ru-RU" sz="1600" dirty="0"/>
              <a:t>у разним гранама индустрије,</a:t>
            </a:r>
          </a:p>
          <a:p>
            <a:pPr algn="just"/>
            <a:r>
              <a:rPr lang="ru-RU" sz="1600" b="1" dirty="0" smtClean="0"/>
              <a:t>Пројектовање </a:t>
            </a:r>
            <a:r>
              <a:rPr lang="ru-RU" sz="1600" b="1" dirty="0"/>
              <a:t>и експлоатације хидрауличних и пнеуматских компонената и система,</a:t>
            </a:r>
          </a:p>
          <a:p>
            <a:pPr algn="just"/>
            <a:r>
              <a:rPr lang="ru-RU" sz="1600" b="1" dirty="0" smtClean="0"/>
              <a:t>Програмирање </a:t>
            </a:r>
            <a:r>
              <a:rPr lang="ru-RU" sz="1600" b="1" dirty="0"/>
              <a:t>нумерички управљених машина </a:t>
            </a:r>
            <a:r>
              <a:rPr lang="ru-RU" sz="1600" dirty="0"/>
              <a:t>за </a:t>
            </a:r>
            <a:r>
              <a:rPr lang="ru-RU" sz="1600" dirty="0" smtClean="0"/>
              <a:t>обраду </a:t>
            </a:r>
            <a:r>
              <a:rPr lang="ru-RU" sz="1600" dirty="0"/>
              <a:t>резањем и деформисањем,</a:t>
            </a:r>
          </a:p>
          <a:p>
            <a:pPr algn="just"/>
            <a:r>
              <a:rPr lang="ru-RU" sz="1600" dirty="0" smtClean="0"/>
              <a:t>Набавка </a:t>
            </a:r>
            <a:r>
              <a:rPr lang="ru-RU" sz="1600" dirty="0"/>
              <a:t>и </a:t>
            </a:r>
            <a:r>
              <a:rPr lang="ru-RU" sz="1600" dirty="0" smtClean="0"/>
              <a:t>продаја </a:t>
            </a:r>
            <a:r>
              <a:rPr lang="ru-RU" sz="1600" dirty="0"/>
              <a:t>машинских производа.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9ACCDE-AD03-4695-A221-7CF4F7079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05" y="2362686"/>
            <a:ext cx="768984" cy="7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0F04C7-7E36-4F39-830F-B162B4E0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F81BD"/>
                </a:solidFill>
              </a:rPr>
              <a:t>Компетенције инжењера </a:t>
            </a:r>
            <a:r>
              <a:rPr lang="ru-RU" dirty="0">
                <a:solidFill>
                  <a:srgbClr val="4F81BD"/>
                </a:solidFill>
              </a:rPr>
              <a:t>модула </a:t>
            </a:r>
            <a:r>
              <a:rPr lang="ru-RU" dirty="0" smtClean="0">
                <a:solidFill>
                  <a:srgbClr val="4F81BD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Инжењерска информатика</a:t>
            </a:r>
            <a:endParaRPr lang="ru-RU" sz="4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40D56-2439-4545-B54F-F3A7F6E0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1576"/>
          </a:xfrm>
        </p:spPr>
        <p:txBody>
          <a:bodyPr>
            <a:normAutofit fontScale="40000" lnSpcReduction="20000"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6400" b="1" dirty="0" smtClean="0">
                <a:solidFill>
                  <a:srgbClr val="002060"/>
                </a:solidFill>
              </a:rPr>
              <a:t>Пројектовање, извођење </a:t>
            </a:r>
            <a:r>
              <a:rPr lang="ru-RU" sz="6400" b="1" dirty="0">
                <a:solidFill>
                  <a:srgbClr val="002060"/>
                </a:solidFill>
              </a:rPr>
              <a:t>и </a:t>
            </a:r>
            <a:r>
              <a:rPr lang="ru-RU" sz="6400" b="1" dirty="0" smtClean="0">
                <a:solidFill>
                  <a:srgbClr val="002060"/>
                </a:solidFill>
              </a:rPr>
              <a:t>експлоатација </a:t>
            </a:r>
            <a:r>
              <a:rPr lang="ru-RU" sz="6400" b="1" dirty="0">
                <a:solidFill>
                  <a:srgbClr val="002060"/>
                </a:solidFill>
              </a:rPr>
              <a:t>рачунарских мрежа и интернет технологија,</a:t>
            </a:r>
          </a:p>
          <a:p>
            <a:r>
              <a:rPr lang="ru-RU" sz="6400" b="1" dirty="0">
                <a:solidFill>
                  <a:srgbClr val="002060"/>
                </a:solidFill>
              </a:rPr>
              <a:t>Пројектовање, извођење и одржавање база података, информационих система и електронског пословања,</a:t>
            </a:r>
          </a:p>
          <a:p>
            <a:r>
              <a:rPr lang="ru-RU" sz="6400" b="1" dirty="0" smtClean="0">
                <a:solidFill>
                  <a:srgbClr val="002060"/>
                </a:solidFill>
              </a:rPr>
              <a:t>Набавка, изградња </a:t>
            </a:r>
            <a:r>
              <a:rPr lang="ru-RU" sz="6400" b="1" dirty="0">
                <a:solidFill>
                  <a:srgbClr val="002060"/>
                </a:solidFill>
              </a:rPr>
              <a:t>и </a:t>
            </a:r>
            <a:r>
              <a:rPr lang="ru-RU" sz="6400" b="1" dirty="0" smtClean="0">
                <a:solidFill>
                  <a:srgbClr val="002060"/>
                </a:solidFill>
              </a:rPr>
              <a:t>одржавање </a:t>
            </a:r>
            <a:r>
              <a:rPr lang="ru-RU" sz="6400" b="1" dirty="0">
                <a:solidFill>
                  <a:srgbClr val="002060"/>
                </a:solidFill>
              </a:rPr>
              <a:t>рачунарских система и програмских производа,</a:t>
            </a:r>
          </a:p>
          <a:p>
            <a:r>
              <a:rPr lang="ru-RU" sz="6400" b="1" dirty="0" smtClean="0">
                <a:solidFill>
                  <a:srgbClr val="002060"/>
                </a:solidFill>
              </a:rPr>
              <a:t>Примена </a:t>
            </a:r>
            <a:r>
              <a:rPr lang="ru-RU" sz="6400" b="1" dirty="0">
                <a:solidFill>
                  <a:srgbClr val="002060"/>
                </a:solidFill>
              </a:rPr>
              <a:t>и </a:t>
            </a:r>
            <a:r>
              <a:rPr lang="ru-RU" sz="6400" b="1" dirty="0" smtClean="0">
                <a:solidFill>
                  <a:srgbClr val="002060"/>
                </a:solidFill>
              </a:rPr>
              <a:t>одржавање </a:t>
            </a:r>
            <a:r>
              <a:rPr lang="ru-RU" sz="6400" b="1" dirty="0">
                <a:solidFill>
                  <a:srgbClr val="002060"/>
                </a:solidFill>
              </a:rPr>
              <a:t>рачунарских система за пројектовање у осталим струкама</a:t>
            </a:r>
            <a:r>
              <a:rPr lang="ru-RU" sz="6400" b="1" dirty="0" smtClean="0">
                <a:solidFill>
                  <a:srgbClr val="002060"/>
                </a:solidFill>
              </a:rPr>
              <a:t>,</a:t>
            </a:r>
            <a:endParaRPr lang="ru-RU" sz="35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25F2A4-CF03-4DA1-A2B7-E5A65B92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7" y="1423067"/>
            <a:ext cx="1014666" cy="10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048D1F-A090-4466-9122-C117EBD5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Предмети студијског програма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E036F1-A9B9-475A-9670-BADDC90C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производног </a:t>
            </a:r>
            <a:r>
              <a:rPr lang="ru-RU" b="1" dirty="0"/>
              <a:t>машинства,</a:t>
            </a:r>
          </a:p>
          <a:p>
            <a:r>
              <a:rPr lang="ru-RU" b="1" dirty="0"/>
              <a:t>информатичких предмета,</a:t>
            </a:r>
          </a:p>
          <a:p>
            <a:r>
              <a:rPr lang="ru-RU" b="1" dirty="0"/>
              <a:t>опште образовних предмета,</a:t>
            </a:r>
          </a:p>
          <a:p>
            <a:r>
              <a:rPr lang="ru-RU" b="1" dirty="0" smtClean="0"/>
              <a:t>Као и предмета </a:t>
            </a:r>
            <a:r>
              <a:rPr lang="ru-RU" b="1" dirty="0"/>
              <a:t>из области одржавања машинских система.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C8BCF4-9263-4B99-BAE0-7D98F4855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100" y="2523254"/>
            <a:ext cx="1672773" cy="1672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89" t="29556" r="67244" b="37555"/>
          <a:stretch/>
        </p:blipFill>
        <p:spPr>
          <a:xfrm>
            <a:off x="2592535" y="4607146"/>
            <a:ext cx="3612519" cy="1994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9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530</TotalTime>
  <Words>626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3</vt:lpstr>
      <vt:lpstr>Ion Boardroom</vt:lpstr>
      <vt:lpstr>Факултет техничких наука у Чачку Mашинство и инжењерска информатика Основне струковне студије</vt:lpstr>
      <vt:lpstr>PowerPoint Presentation</vt:lpstr>
      <vt:lpstr>СТУДИЈСКИ ПРОГРАМ: МАШИНСТВО И ИНЖЕЊЕРСКА ИНФОРМАТИКА Основне струковне студије</vt:lpstr>
      <vt:lpstr>Звање и могућност наставка школовања</vt:lpstr>
      <vt:lpstr>Уџбеници</vt:lpstr>
      <vt:lpstr>Основне информације о програму</vt:lpstr>
      <vt:lpstr>Компетенције инжењера модула - Производно машинство  </vt:lpstr>
      <vt:lpstr>Компетенције инжењера модула – Инжењерска информатика</vt:lpstr>
      <vt:lpstr>Предмети студијског програма</vt:lpstr>
      <vt:lpstr>Лабораторија за машинство</vt:lpstr>
      <vt:lpstr>Лабораторија за машинство</vt:lpstr>
      <vt:lpstr>Едукативне посете</vt:lpstr>
      <vt:lpstr>Стручна пракса и практична настава </vt:lpstr>
      <vt:lpstr> Могућност запослења</vt:lpstr>
      <vt:lpstr>Документа потребна за пријаву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Mашинство и инжењерска информатика</dc:title>
  <dc:creator>Korisnik</dc:creator>
  <cp:lastModifiedBy>Microsoft account</cp:lastModifiedBy>
  <cp:revision>54</cp:revision>
  <dcterms:created xsi:type="dcterms:W3CDTF">2021-02-24T13:32:15Z</dcterms:created>
  <dcterms:modified xsi:type="dcterms:W3CDTF">2022-02-19T08:57:01Z</dcterms:modified>
</cp:coreProperties>
</file>